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Exo 2 Regular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Roboto Condensed"/>
      <p:regular r:id="rId34"/>
      <p:bold r:id="rId35"/>
      <p:italic r:id="rId36"/>
      <p:boldItalic r:id="rId37"/>
    </p:embeddedFont>
    <p:embeddedFont>
      <p:font typeface="Squada One"/>
      <p:regular r:id="rId38"/>
    </p:embeddedFont>
    <p:embeddedFont>
      <p:font typeface="Roboto Condensed Light"/>
      <p:regular r:id="rId39"/>
      <p:bold r:id="rId40"/>
      <p:italic r:id="rId41"/>
      <p:boldItalic r:id="rId42"/>
    </p:embeddedFont>
    <p:embeddedFont>
      <p:font typeface="Exo 2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.fntdata"/><Relationship Id="rId20" Type="http://schemas.openxmlformats.org/officeDocument/2006/relationships/slide" Target="slides/slide16.xml"/><Relationship Id="rId42" Type="http://schemas.openxmlformats.org/officeDocument/2006/relationships/font" Target="fonts/RobotoCondensedLight-boldItalic.fntdata"/><Relationship Id="rId41" Type="http://schemas.openxmlformats.org/officeDocument/2006/relationships/font" Target="fonts/RobotoCondensedLight-italic.fntdata"/><Relationship Id="rId22" Type="http://schemas.openxmlformats.org/officeDocument/2006/relationships/slide" Target="slides/slide18.xml"/><Relationship Id="rId44" Type="http://schemas.openxmlformats.org/officeDocument/2006/relationships/font" Target="fonts/Exo2-bold.fntdata"/><Relationship Id="rId21" Type="http://schemas.openxmlformats.org/officeDocument/2006/relationships/slide" Target="slides/slide17.xml"/><Relationship Id="rId43" Type="http://schemas.openxmlformats.org/officeDocument/2006/relationships/font" Target="fonts/Exo2-regular.fntdata"/><Relationship Id="rId24" Type="http://schemas.openxmlformats.org/officeDocument/2006/relationships/slide" Target="slides/slide20.xml"/><Relationship Id="rId46" Type="http://schemas.openxmlformats.org/officeDocument/2006/relationships/font" Target="fonts/Exo2-boldItalic.fntdata"/><Relationship Id="rId23" Type="http://schemas.openxmlformats.org/officeDocument/2006/relationships/slide" Target="slides/slide19.xml"/><Relationship Id="rId45" Type="http://schemas.openxmlformats.org/officeDocument/2006/relationships/font" Target="fonts/Exo2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xo2Regular-regular.fntdata"/><Relationship Id="rId25" Type="http://schemas.openxmlformats.org/officeDocument/2006/relationships/slide" Target="slides/slide21.xml"/><Relationship Id="rId28" Type="http://schemas.openxmlformats.org/officeDocument/2006/relationships/font" Target="fonts/Exo2Regular-italic.fntdata"/><Relationship Id="rId27" Type="http://schemas.openxmlformats.org/officeDocument/2006/relationships/font" Target="fonts/Exo2Regula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Regula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9.xml"/><Relationship Id="rId35" Type="http://schemas.openxmlformats.org/officeDocument/2006/relationships/font" Target="fonts/RobotoCondensed-bold.fntdata"/><Relationship Id="rId12" Type="http://schemas.openxmlformats.org/officeDocument/2006/relationships/slide" Target="slides/slide8.xml"/><Relationship Id="rId34" Type="http://schemas.openxmlformats.org/officeDocument/2006/relationships/font" Target="fonts/RobotoCondensed-regular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-italic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Light-regular.fntdata"/><Relationship Id="rId16" Type="http://schemas.openxmlformats.org/officeDocument/2006/relationships/slide" Target="slides/slide12.xml"/><Relationship Id="rId38" Type="http://schemas.openxmlformats.org/officeDocument/2006/relationships/font" Target="fonts/SquadaOn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d692c73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d692c73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d692c73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d692c73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d692c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d692c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bd692c73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bd692c73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7f86f962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7f86f962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d692c73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bd692c73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bd692c73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bd692c73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61dffb57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61dffb5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0422e07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0422e0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7f86f962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7f86f962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6371dc5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6371dc5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bd692c73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bd692c7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bd692c73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bd692c7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bd692c73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bd692c7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3175997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Представено от: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Виктор Петров 11 клас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Мирослав Мирчев 11 клас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Sumo Robot</a:t>
            </a:r>
            <a:endParaRPr/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5"/>
          <p:cNvCxnSpPr/>
          <p:nvPr/>
        </p:nvCxnSpPr>
        <p:spPr>
          <a:xfrm>
            <a:off x="4467250" y="26572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5"/>
          <p:cNvCxnSpPr/>
          <p:nvPr/>
        </p:nvCxnSpPr>
        <p:spPr>
          <a:xfrm>
            <a:off x="0" y="49073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5"/>
          <p:cNvSpPr txBox="1"/>
          <p:nvPr/>
        </p:nvSpPr>
        <p:spPr>
          <a:xfrm>
            <a:off x="2327075" y="188350"/>
            <a:ext cx="64614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Ultrasonic Ranging Module HC - SR04 </a:t>
            </a:r>
            <a:endParaRPr b="1" sz="5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192875" y="1907375"/>
            <a:ext cx="544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Link to datasheet:</a:t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https://cdn.sparkfun.com/datasheets/Sensors/Proximity/HCSR04.pdf</a:t>
            </a:r>
            <a:endParaRPr sz="1800" u="sng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38" y="1907375"/>
            <a:ext cx="4852525" cy="34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771525" y="407200"/>
            <a:ext cx="5668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Gear мотори</a:t>
            </a:r>
            <a:endParaRPr b="1" sz="5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2196825" y="4421075"/>
            <a:ext cx="6793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Link to datasheet:</a:t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https://tinyurl.com/y8w2onmh</a:t>
            </a:r>
            <a:endParaRPr sz="1800" u="sng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825" y="1280225"/>
            <a:ext cx="3887274" cy="28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ctrTitle"/>
          </p:nvPr>
        </p:nvSpPr>
        <p:spPr>
          <a:xfrm flipH="1">
            <a:off x="2183472" y="223202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Принципна електрическа схема</a:t>
            </a:r>
            <a:endParaRPr/>
          </a:p>
        </p:txBody>
      </p:sp>
      <p:sp>
        <p:nvSpPr>
          <p:cNvPr id="241" name="Google Shape;241;p37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42" name="Google Shape;242;p37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0" y="2790600"/>
            <a:ext cx="940600" cy="8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3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63" y="152400"/>
            <a:ext cx="55480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Блокова схема</a:t>
            </a:r>
            <a:endParaRPr/>
          </a:p>
        </p:txBody>
      </p:sp>
      <p:sp>
        <p:nvSpPr>
          <p:cNvPr id="255" name="Google Shape;255;p39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56" name="Google Shape;256;p39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9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75" y="2089649"/>
            <a:ext cx="436000" cy="4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40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825" y="152400"/>
            <a:ext cx="57043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ctrTitle"/>
          </p:nvPr>
        </p:nvSpPr>
        <p:spPr>
          <a:xfrm flipH="1">
            <a:off x="1147575" y="4028275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Трудности, които срещнахме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71" name="Google Shape;271;p4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800" y="4066513"/>
            <a:ext cx="426400" cy="4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/>
        </p:nvSpPr>
        <p:spPr>
          <a:xfrm>
            <a:off x="4584425" y="266825"/>
            <a:ext cx="4053300" cy="22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Приемане на информацията от дистанционното бе голям проблем поради това, че не знаехме какъв вид hexadecimal инфрачервена информация излъчва. </a:t>
            </a:r>
            <a:endParaRPr sz="18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0" y="1817475"/>
            <a:ext cx="40533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Установихме, че TinkerCAD няма голям избор от елементи и трябваше да сменим първоначалната ни идея от използване на bluetooth на инфрачервени лъчи.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13" y="532650"/>
            <a:ext cx="36671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50" y="3743375"/>
            <a:ext cx="3004401" cy="8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 txBox="1"/>
          <p:nvPr/>
        </p:nvSpPr>
        <p:spPr>
          <a:xfrm>
            <a:off x="4584425" y="33747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Този проблем беше разрешен с Serial.println(), който показва hexadecimal числото което се изпраща при натискане на даден бутон от дистанционния предавател.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3225" y="1732425"/>
            <a:ext cx="1870125" cy="1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ctrTitle"/>
          </p:nvPr>
        </p:nvSpPr>
        <p:spPr>
          <a:xfrm flipH="1">
            <a:off x="761875" y="30744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Бъдеща реализация</a:t>
            </a:r>
            <a:endParaRPr/>
          </a:p>
        </p:txBody>
      </p:sp>
      <p:sp>
        <p:nvSpPr>
          <p:cNvPr id="288" name="Google Shape;288;p43"/>
          <p:cNvSpPr txBox="1"/>
          <p:nvPr>
            <p:ph idx="2" type="title"/>
          </p:nvPr>
        </p:nvSpPr>
        <p:spPr>
          <a:xfrm flipH="1">
            <a:off x="761804" y="23131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289" name="Google Shape;289;p4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050" y="3312725"/>
            <a:ext cx="566350" cy="5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44"/>
          <p:cNvCxnSpPr/>
          <p:nvPr/>
        </p:nvCxnSpPr>
        <p:spPr>
          <a:xfrm rot="10800000">
            <a:off x="3290125" y="4362325"/>
            <a:ext cx="0" cy="93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4"/>
          <p:cNvSpPr txBox="1"/>
          <p:nvPr/>
        </p:nvSpPr>
        <p:spPr>
          <a:xfrm>
            <a:off x="1529150" y="54650"/>
            <a:ext cx="57270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Физическа реализация</a:t>
            </a:r>
            <a:endParaRPr sz="18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 txBox="1"/>
          <p:nvPr/>
        </p:nvSpPr>
        <p:spPr>
          <a:xfrm>
            <a:off x="3290125" y="3782625"/>
            <a:ext cx="57270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Допълнително форматиране на кода за по-голяма производителност</a:t>
            </a:r>
            <a:endParaRPr sz="18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     </a:t>
            </a:r>
            <a:endParaRPr sz="18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2522425" y="913225"/>
            <a:ext cx="649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Увеличаване на мощността на моторите</a:t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700" y="1795463"/>
            <a:ext cx="29432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75" y="3029525"/>
            <a:ext cx="2065725" cy="16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366500" y="1923225"/>
            <a:ext cx="37362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Подобряване на автоматичния и ръчния режим на работа</a:t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3297225" y="2098650"/>
            <a:ext cx="2682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Съдържание</a:t>
            </a:r>
            <a:endParaRPr/>
          </a:p>
        </p:txBody>
      </p:sp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390296" y="3522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 и функции</a:t>
            </a:r>
            <a:endParaRPr/>
          </a:p>
        </p:txBody>
      </p:sp>
      <p:sp>
        <p:nvSpPr>
          <p:cNvPr id="141" name="Google Shape;141;p2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2" name="Google Shape;142;p2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3" name="Google Shape;143;p2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44" name="Google Shape;144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7"/>
          <p:cNvSpPr txBox="1"/>
          <p:nvPr>
            <p:ph idx="6" type="title"/>
          </p:nvPr>
        </p:nvSpPr>
        <p:spPr>
          <a:xfrm>
            <a:off x="5931158" y="15618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7" name="Google Shape;147;p27"/>
          <p:cNvSpPr txBox="1"/>
          <p:nvPr>
            <p:ph idx="7" type="title"/>
          </p:nvPr>
        </p:nvSpPr>
        <p:spPr>
          <a:xfrm>
            <a:off x="5931158" y="25815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8" name="Google Shape;148;p27"/>
          <p:cNvSpPr txBox="1"/>
          <p:nvPr>
            <p:ph idx="8" type="title"/>
          </p:nvPr>
        </p:nvSpPr>
        <p:spPr>
          <a:xfrm>
            <a:off x="5931158" y="36012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49" name="Google Shape;149;p27"/>
          <p:cNvSpPr txBox="1"/>
          <p:nvPr>
            <p:ph idx="14" type="ctrTitle"/>
          </p:nvPr>
        </p:nvSpPr>
        <p:spPr>
          <a:xfrm>
            <a:off x="390296" y="1344411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Първоначална идея</a:t>
            </a:r>
            <a:endParaRPr/>
          </a:p>
        </p:txBody>
      </p:sp>
      <p:sp>
        <p:nvSpPr>
          <p:cNvPr id="150" name="Google Shape;150;p27"/>
          <p:cNvSpPr txBox="1"/>
          <p:nvPr>
            <p:ph idx="16" type="ctrTitle"/>
          </p:nvPr>
        </p:nvSpPr>
        <p:spPr>
          <a:xfrm>
            <a:off x="6723408" y="139965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Блокова схема </a:t>
            </a:r>
            <a:endParaRPr/>
          </a:p>
        </p:txBody>
      </p:sp>
      <p:sp>
        <p:nvSpPr>
          <p:cNvPr id="151" name="Google Shape;151;p27"/>
          <p:cNvSpPr txBox="1"/>
          <p:nvPr>
            <p:ph idx="18" type="ctrTitle"/>
          </p:nvPr>
        </p:nvSpPr>
        <p:spPr>
          <a:xfrm>
            <a:off x="152347" y="2282850"/>
            <a:ext cx="2682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Използвани </a:t>
            </a:r>
            <a:r>
              <a:rPr lang="en"/>
              <a:t>материали</a:t>
            </a:r>
            <a:endParaRPr/>
          </a:p>
        </p:txBody>
      </p:sp>
      <p:sp>
        <p:nvSpPr>
          <p:cNvPr id="152" name="Google Shape;152;p27"/>
          <p:cNvSpPr txBox="1"/>
          <p:nvPr>
            <p:ph idx="20" type="ctrTitle"/>
          </p:nvPr>
        </p:nvSpPr>
        <p:spPr>
          <a:xfrm>
            <a:off x="390308" y="34585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Принципна електрическа схема </a:t>
            </a:r>
            <a:endParaRPr/>
          </a:p>
        </p:txBody>
      </p:sp>
      <p:sp>
        <p:nvSpPr>
          <p:cNvPr id="153" name="Google Shape;153;p27"/>
          <p:cNvSpPr txBox="1"/>
          <p:nvPr>
            <p:ph idx="20" type="ctrTitle"/>
          </p:nvPr>
        </p:nvSpPr>
        <p:spPr>
          <a:xfrm>
            <a:off x="6723408" y="34585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Бъдеща реализация</a:t>
            </a:r>
            <a:endParaRPr/>
          </a:p>
        </p:txBody>
      </p:sp>
      <p:sp>
        <p:nvSpPr>
          <p:cNvPr id="154" name="Google Shape;154;p27"/>
          <p:cNvSpPr txBox="1"/>
          <p:nvPr>
            <p:ph idx="5" type="title"/>
          </p:nvPr>
        </p:nvSpPr>
        <p:spPr>
          <a:xfrm>
            <a:off x="2189631" y="356961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5" name="Google Shape;155;p27"/>
          <p:cNvSpPr txBox="1"/>
          <p:nvPr>
            <p:ph idx="14" type="ctrTitle"/>
          </p:nvPr>
        </p:nvSpPr>
        <p:spPr>
          <a:xfrm>
            <a:off x="5861950" y="2581513"/>
            <a:ext cx="2529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Трудности, които срещнахме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5"/>
          <p:cNvSpPr txBox="1"/>
          <p:nvPr>
            <p:ph type="ctrTitle"/>
          </p:nvPr>
        </p:nvSpPr>
        <p:spPr>
          <a:xfrm flipH="1">
            <a:off x="1974025" y="1161000"/>
            <a:ext cx="64056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Благодарим Ви за вниманието</a:t>
            </a:r>
            <a:endParaRPr/>
          </a:p>
        </p:txBody>
      </p:sp>
      <p:cxnSp>
        <p:nvCxnSpPr>
          <p:cNvPr id="308" name="Google Shape;308;p45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45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46"/>
          <p:cNvCxnSpPr/>
          <p:nvPr/>
        </p:nvCxnSpPr>
        <p:spPr>
          <a:xfrm>
            <a:off x="344625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6"/>
          <p:cNvSpPr txBox="1"/>
          <p:nvPr>
            <p:ph idx="4294967295" type="ctrTitle"/>
          </p:nvPr>
        </p:nvSpPr>
        <p:spPr>
          <a:xfrm flipH="1">
            <a:off x="2809825" y="228750"/>
            <a:ext cx="64056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Нашият отбор: </a:t>
            </a:r>
            <a:endParaRPr/>
          </a:p>
        </p:txBody>
      </p:sp>
      <p:grpSp>
        <p:nvGrpSpPr>
          <p:cNvPr id="316" name="Google Shape;316;p46"/>
          <p:cNvGrpSpPr/>
          <p:nvPr/>
        </p:nvGrpSpPr>
        <p:grpSpPr>
          <a:xfrm>
            <a:off x="5565794" y="470174"/>
            <a:ext cx="334346" cy="292123"/>
            <a:chOff x="5046550" y="2327025"/>
            <a:chExt cx="299325" cy="261525"/>
          </a:xfrm>
        </p:grpSpPr>
        <p:sp>
          <p:nvSpPr>
            <p:cNvPr id="317" name="Google Shape;317;p46"/>
            <p:cNvSpPr/>
            <p:nvPr/>
          </p:nvSpPr>
          <p:spPr>
            <a:xfrm>
              <a:off x="5046550" y="2448325"/>
              <a:ext cx="297750" cy="140225"/>
            </a:xfrm>
            <a:custGeom>
              <a:rect b="b" l="l" r="r" t="t"/>
              <a:pathLst>
                <a:path extrusionOk="0" h="5609" w="1191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5241900" y="2327025"/>
              <a:ext cx="103975" cy="121325"/>
            </a:xfrm>
            <a:custGeom>
              <a:rect b="b" l="l" r="r" t="t"/>
              <a:pathLst>
                <a:path extrusionOk="0" h="4853" w="4159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5048925" y="2328600"/>
              <a:ext cx="103975" cy="121325"/>
            </a:xfrm>
            <a:custGeom>
              <a:rect b="b" l="l" r="r" t="t"/>
              <a:pathLst>
                <a:path extrusionOk="0" h="4853" w="4159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46"/>
          <p:cNvSpPr txBox="1"/>
          <p:nvPr/>
        </p:nvSpPr>
        <p:spPr>
          <a:xfrm>
            <a:off x="0" y="4414800"/>
            <a:ext cx="58830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Мирослав Мирчев</a:t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5450675" y="1078675"/>
            <a:ext cx="58830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Виктор Петров</a:t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6325"/>
            <a:ext cx="2505024" cy="334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6"/>
          <p:cNvPicPr preferRelativeResize="0"/>
          <p:nvPr/>
        </p:nvPicPr>
        <p:blipFill rotWithShape="1">
          <a:blip r:embed="rId4">
            <a:alphaModFix/>
          </a:blip>
          <a:srcRect b="0" l="19816" r="-2386" t="18639"/>
          <a:stretch/>
        </p:blipFill>
        <p:spPr>
          <a:xfrm>
            <a:off x="5517375" y="1594050"/>
            <a:ext cx="2650025" cy="3500275"/>
          </a:xfrm>
          <a:prstGeom prst="rect">
            <a:avLst/>
          </a:prstGeom>
          <a:noFill/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 и функции</a:t>
            </a:r>
            <a:endParaRPr/>
          </a:p>
        </p:txBody>
      </p:sp>
      <p:sp>
        <p:nvSpPr>
          <p:cNvPr id="161" name="Google Shape;161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2" name="Google Shape;162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8"/>
          <p:cNvGrpSpPr/>
          <p:nvPr/>
        </p:nvGrpSpPr>
        <p:grpSpPr>
          <a:xfrm>
            <a:off x="4594008" y="3421015"/>
            <a:ext cx="335342" cy="350368"/>
            <a:chOff x="-1591550" y="3597475"/>
            <a:chExt cx="293825" cy="294575"/>
          </a:xfrm>
        </p:grpSpPr>
        <p:sp>
          <p:nvSpPr>
            <p:cNvPr id="165" name="Google Shape;165;p28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9"/>
          <p:cNvCxnSpPr/>
          <p:nvPr/>
        </p:nvCxnSpPr>
        <p:spPr>
          <a:xfrm>
            <a:off x="4569600" y="5206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9"/>
          <p:cNvCxnSpPr/>
          <p:nvPr/>
        </p:nvCxnSpPr>
        <p:spPr>
          <a:xfrm>
            <a:off x="-107150" y="46076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9"/>
          <p:cNvSpPr txBox="1"/>
          <p:nvPr/>
        </p:nvSpPr>
        <p:spPr>
          <a:xfrm>
            <a:off x="4886325" y="1095375"/>
            <a:ext cx="36801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4569600" y="610663"/>
            <a:ext cx="4053300" cy="22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Цел: С проект имаме за цел да създадем сумо робот, чиято цел е да избута вражески машини извън арена.</a:t>
            </a:r>
            <a:endParaRPr sz="18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246475" y="2432475"/>
            <a:ext cx="41577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Функци</a:t>
            </a:r>
            <a:r>
              <a:rPr lang="en" sz="1800">
                <a:solidFill>
                  <a:schemeClr val="dk1"/>
                </a:solidFill>
                <a:latin typeface="Exo 2 Regular"/>
                <a:ea typeface="Exo 2 Regular"/>
                <a:cs typeface="Exo 2 Regular"/>
                <a:sym typeface="Exo 2 Regular"/>
              </a:rPr>
              <a:t>и: Той може да се контролира автоматично сам себе си чрез Auto-Mode. В случаи когато се изисква по-голяма прецизност се използва Manual-Mode чрез дистанционен предавател.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988" y="304800"/>
            <a:ext cx="2618677" cy="2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840" y="2542700"/>
            <a:ext cx="3129165" cy="20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Първоначална идея</a:t>
            </a:r>
            <a:endParaRPr/>
          </a:p>
        </p:txBody>
      </p:sp>
      <p:sp>
        <p:nvSpPr>
          <p:cNvPr id="184" name="Google Shape;184;p30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5" name="Google Shape;185;p30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7950249" y="2142241"/>
            <a:ext cx="256044" cy="330800"/>
          </a:xfrm>
          <a:custGeom>
            <a:rect b="b" l="l" r="r" t="t"/>
            <a:pathLst>
              <a:path extrusionOk="0" h="11846" w="9169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31"/>
          <p:cNvCxnSpPr/>
          <p:nvPr/>
        </p:nvCxnSpPr>
        <p:spPr>
          <a:xfrm rot="10800000">
            <a:off x="-199625" y="352850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/>
          <p:nvPr/>
        </p:nvCxnSpPr>
        <p:spPr>
          <a:xfrm rot="10800000">
            <a:off x="3918400" y="4940275"/>
            <a:ext cx="52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 txBox="1"/>
          <p:nvPr/>
        </p:nvSpPr>
        <p:spPr>
          <a:xfrm>
            <a:off x="4170400" y="2893200"/>
            <a:ext cx="4789800" cy="1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 В процеса на разработка обаче, разбрахме, че TinkerCAD няма bluetooth модули и решихме да използваме инфрачервени лъчи.</a:t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115525" y="503675"/>
            <a:ext cx="4854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Първоначално идеята беше робота да бъде управляван чрез bluetooth комуникация.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50" y="2283550"/>
            <a:ext cx="2903813" cy="18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600" y="1154900"/>
            <a:ext cx="19240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Използвани материали</a:t>
            </a:r>
            <a:endParaRPr/>
          </a:p>
        </p:txBody>
      </p:sp>
      <p:sp>
        <p:nvSpPr>
          <p:cNvPr id="203" name="Google Shape;203;p32"/>
          <p:cNvSpPr txBox="1"/>
          <p:nvPr>
            <p:ph idx="2" type="title"/>
          </p:nvPr>
        </p:nvSpPr>
        <p:spPr>
          <a:xfrm flipH="1">
            <a:off x="2260329" y="167445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4" name="Google Shape;204;p3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/>
        </p:nvSpPr>
        <p:spPr>
          <a:xfrm>
            <a:off x="771525" y="407200"/>
            <a:ext cx="5668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Arduino Uno microcontroller</a:t>
            </a:r>
            <a:endParaRPr b="1" sz="5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2196825" y="4179100"/>
            <a:ext cx="6793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Link to datasheet:</a:t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https://partineh.com/wp-content/uploads/2018/07/1522237550_arduino-uno-r3.pdf</a:t>
            </a:r>
            <a:endParaRPr sz="1800" u="sng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225" y="1744275"/>
            <a:ext cx="3087025" cy="22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4"/>
          <p:cNvCxnSpPr/>
          <p:nvPr/>
        </p:nvCxnSpPr>
        <p:spPr>
          <a:xfrm rot="10800000">
            <a:off x="3290125" y="4362325"/>
            <a:ext cx="0" cy="93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4"/>
          <p:cNvSpPr txBox="1"/>
          <p:nvPr/>
        </p:nvSpPr>
        <p:spPr>
          <a:xfrm>
            <a:off x="1571275" y="113550"/>
            <a:ext cx="6288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TL1838 Infrared </a:t>
            </a:r>
            <a:r>
              <a:rPr b="1" lang="en" sz="5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Receiver</a:t>
            </a:r>
            <a:endParaRPr b="1" sz="5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192875" y="1907375"/>
            <a:ext cx="544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Link to datasheet:</a:t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Exo 2 Regular"/>
                <a:ea typeface="Exo 2 Regular"/>
                <a:cs typeface="Exo 2 Regular"/>
                <a:sym typeface="Exo 2 Regular"/>
              </a:rPr>
              <a:t>http://eeshop.unl.edu/pdf/VS1838-Infrared-Receiver-datasheet.pdf</a:t>
            </a:r>
            <a:endParaRPr sz="1800" u="sng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xo 2 Regular"/>
              <a:ea typeface="Exo 2 Regular"/>
              <a:cs typeface="Exo 2 Regular"/>
              <a:sym typeface="Exo 2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000" y="2459625"/>
            <a:ext cx="3202825" cy="230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